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57" r:id="rId4"/>
    <p:sldId id="258" r:id="rId5"/>
    <p:sldId id="259" r:id="rId6"/>
    <p:sldId id="260" r:id="rId7"/>
    <p:sldId id="277" r:id="rId8"/>
    <p:sldId id="278" r:id="rId9"/>
    <p:sldId id="279" r:id="rId10"/>
    <p:sldId id="281" r:id="rId11"/>
    <p:sldId id="280" r:id="rId12"/>
    <p:sldId id="276" r:id="rId13"/>
    <p:sldId id="275" r:id="rId14"/>
    <p:sldId id="282" r:id="rId15"/>
    <p:sldId id="274" r:id="rId16"/>
    <p:sldId id="28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434" autoAdjust="0"/>
  </p:normalViewPr>
  <p:slideViewPr>
    <p:cSldViewPr snapToGrid="0">
      <p:cViewPr varScale="1">
        <p:scale>
          <a:sx n="89" d="100"/>
          <a:sy n="89" d="100"/>
        </p:scale>
        <p:origin x="32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83EA8-7735-448F-AB7A-B48D5B90BEB6}" type="datetimeFigureOut">
              <a:rPr lang="es-GT" smtClean="0"/>
              <a:t>15/10/2018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0FF94-2249-41FE-847C-728F10F9060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28381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GT" altLang="es-GT" smtClean="0"/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F0E2ED-5D48-4F4F-87B2-821647DEA83F}" type="slidenum">
              <a:rPr lang="es-GT" altLang="es-GT">
                <a:solidFill>
                  <a:prstClr val="black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s-GT" altLang="es-GT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908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asonufed"/>
          <p:cNvPicPr>
            <a:picLocks noChangeAspect="1" noChangeArrowheads="1"/>
          </p:cNvPicPr>
          <p:nvPr/>
        </p:nvPicPr>
        <p:blipFill rotWithShape="1">
          <a:blip r:embed="rId2" cstate="print"/>
          <a:srcRect l="2835" t="810" b="11904"/>
          <a:stretch/>
        </p:blipFill>
        <p:spPr bwMode="auto">
          <a:xfrm>
            <a:off x="2461002" y="2705403"/>
            <a:ext cx="5221741" cy="340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731" y="1"/>
            <a:ext cx="2934269" cy="23747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75686" y="2374711"/>
            <a:ext cx="2934270" cy="227983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02920" y="429768"/>
            <a:ext cx="85587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400" b="1" dirty="0" smtClean="0">
                <a:latin typeface="Calibri" panose="020F0502020204030204" pitchFamily="34" charset="0"/>
              </a:rPr>
              <a:t>Asociación Nacional de los Núcleos Familiares Educativos para el Desarrollo</a:t>
            </a:r>
            <a:endParaRPr lang="es-GT" sz="4400" b="1" dirty="0">
              <a:latin typeface="Calibri" panose="020F0502020204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730" y="4640959"/>
            <a:ext cx="2952226" cy="221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0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89212" y="0"/>
            <a:ext cx="8911687" cy="686075"/>
          </a:xfrm>
        </p:spPr>
        <p:txBody>
          <a:bodyPr>
            <a:noAutofit/>
          </a:bodyPr>
          <a:lstStyle/>
          <a:p>
            <a:r>
              <a:rPr lang="es-ES" b="1" dirty="0" smtClean="0">
                <a:latin typeface="Calibri" panose="020F0502020204030204" pitchFamily="34" charset="0"/>
              </a:rPr>
              <a:t>ANTECEDENTES DE ASONUFED</a:t>
            </a:r>
            <a:r>
              <a:rPr lang="es-ES" dirty="0">
                <a:latin typeface="Calibri" panose="020F0502020204030204" pitchFamily="34" charset="0"/>
              </a:rPr>
              <a:t/>
            </a:r>
            <a:br>
              <a:rPr lang="es-ES" dirty="0">
                <a:latin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</a:rPr>
              <a:t> </a:t>
            </a:r>
            <a:br>
              <a:rPr lang="es-ES" dirty="0">
                <a:latin typeface="Calibri" panose="020F0502020204030204" pitchFamily="34" charset="0"/>
              </a:rPr>
            </a:br>
            <a:endParaRPr lang="es-GT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686075"/>
            <a:ext cx="9120567" cy="5739777"/>
          </a:xfrm>
        </p:spPr>
        <p:txBody>
          <a:bodyPr>
            <a:noAutofit/>
          </a:bodyPr>
          <a:lstStyle/>
          <a:p>
            <a:pPr algn="just"/>
            <a:r>
              <a:rPr lang="es-GT" sz="2400" dirty="0">
                <a:latin typeface="Calibri" panose="020F0502020204030204" pitchFamily="34" charset="0"/>
              </a:rPr>
              <a:t>La Asociación Nacional </a:t>
            </a:r>
            <a:r>
              <a:rPr lang="es-GT" sz="2400" dirty="0" smtClean="0">
                <a:latin typeface="Calibri" panose="020F0502020204030204" pitchFamily="34" charset="0"/>
              </a:rPr>
              <a:t>de </a:t>
            </a:r>
            <a:r>
              <a:rPr lang="es-GT" sz="2400" dirty="0">
                <a:latin typeface="Calibri" panose="020F0502020204030204" pitchFamily="34" charset="0"/>
              </a:rPr>
              <a:t>los Núcleos Familiares Educativos para el Desarrollo ASONUFED, es una organización no </a:t>
            </a:r>
            <a:r>
              <a:rPr lang="es-GT" sz="2400" dirty="0" smtClean="0">
                <a:latin typeface="Calibri" panose="020F0502020204030204" pitchFamily="34" charset="0"/>
              </a:rPr>
              <a:t>lucrativa; </a:t>
            </a:r>
            <a:r>
              <a:rPr lang="es-GT" sz="2400" dirty="0">
                <a:latin typeface="Calibri" panose="020F0502020204030204" pitchFamily="34" charset="0"/>
              </a:rPr>
              <a:t>integrada por </a:t>
            </a:r>
            <a:r>
              <a:rPr lang="es-GT" sz="2400" dirty="0" smtClean="0">
                <a:latin typeface="Calibri" panose="020F0502020204030204" pitchFamily="34" charset="0"/>
              </a:rPr>
              <a:t>padres </a:t>
            </a:r>
            <a:r>
              <a:rPr lang="es-GT" sz="2400" dirty="0">
                <a:latin typeface="Calibri" panose="020F0502020204030204" pitchFamily="34" charset="0"/>
              </a:rPr>
              <a:t>de </a:t>
            </a:r>
            <a:r>
              <a:rPr lang="es-GT" sz="2400" dirty="0" smtClean="0">
                <a:latin typeface="Calibri" panose="020F0502020204030204" pitchFamily="34" charset="0"/>
              </a:rPr>
              <a:t>familia, exalumnos, monitores y otros colaboradores, convencidos por el desarrollo territorial de su comunidad. Fue creada </a:t>
            </a:r>
            <a:r>
              <a:rPr lang="es-GT" sz="2400" dirty="0">
                <a:latin typeface="Calibri" panose="020F0502020204030204" pitchFamily="34" charset="0"/>
              </a:rPr>
              <a:t>a partir del 17 de agosto del año de 1981 denominada Asociación Nacional de Beneficiarios de los Núcleos Familiares Educativos para el Desarrollo ANBNUFED .</a:t>
            </a:r>
          </a:p>
          <a:p>
            <a:pPr algn="just"/>
            <a:r>
              <a:rPr lang="es-GT" sz="2400" dirty="0">
                <a:latin typeface="Calibri" panose="020F0502020204030204" pitchFamily="34" charset="0"/>
              </a:rPr>
              <a:t>Años más tarde por las nuevas disposiciones legales en Guatemala se cambia de sociedad civil a Asociación Nacional </a:t>
            </a:r>
            <a:r>
              <a:rPr lang="es-GT" sz="2400" dirty="0" smtClean="0">
                <a:latin typeface="Calibri" panose="020F0502020204030204" pitchFamily="34" charset="0"/>
              </a:rPr>
              <a:t>de </a:t>
            </a:r>
            <a:r>
              <a:rPr lang="es-GT" sz="2400" dirty="0">
                <a:latin typeface="Calibri" panose="020F0502020204030204" pitchFamily="34" charset="0"/>
              </a:rPr>
              <a:t>los Núcleos Familiares Educativos para el Desarrollo ASONUFED, a partir del 23 de mayo del año 2005</a:t>
            </a:r>
            <a:r>
              <a:rPr lang="es-GT" sz="2400" dirty="0" smtClean="0">
                <a:latin typeface="Calibri" panose="020F0502020204030204" pitchFamily="34" charset="0"/>
              </a:rPr>
              <a:t>.</a:t>
            </a:r>
            <a:endParaRPr lang="es-GT" sz="2400" dirty="0">
              <a:latin typeface="Calibri" panose="020F0502020204030204" pitchFamily="34" charset="0"/>
            </a:endParaRPr>
          </a:p>
          <a:p>
            <a:pPr algn="just"/>
            <a:r>
              <a:rPr lang="es-GT" sz="2400" dirty="0">
                <a:latin typeface="Calibri" panose="020F0502020204030204" pitchFamily="34" charset="0"/>
              </a:rPr>
              <a:t>La Asociación Nacional </a:t>
            </a:r>
            <a:r>
              <a:rPr lang="es-GT" sz="2400" dirty="0" smtClean="0">
                <a:latin typeface="Calibri" panose="020F0502020204030204" pitchFamily="34" charset="0"/>
              </a:rPr>
              <a:t>de </a:t>
            </a:r>
            <a:r>
              <a:rPr lang="es-GT" sz="2400" dirty="0">
                <a:latin typeface="Calibri" panose="020F0502020204030204" pitchFamily="34" charset="0"/>
              </a:rPr>
              <a:t>los Núcleos Familiares Educativos para el Desarrollo </a:t>
            </a:r>
            <a:r>
              <a:rPr lang="es-GT" sz="2400" dirty="0" smtClean="0">
                <a:latin typeface="Calibri" panose="020F0502020204030204" pitchFamily="34" charset="0"/>
              </a:rPr>
              <a:t>ASONUFED, contribuye al fortalecimiento de </a:t>
            </a:r>
            <a:r>
              <a:rPr lang="es-GT" sz="2400" dirty="0">
                <a:latin typeface="Calibri" panose="020F0502020204030204" pitchFamily="34" charset="0"/>
              </a:rPr>
              <a:t>los centros educativos por alternancia </a:t>
            </a:r>
            <a:r>
              <a:rPr lang="es-GT" sz="2400" dirty="0" smtClean="0">
                <a:latin typeface="Calibri" panose="020F0502020204030204" pitchFamily="34" charset="0"/>
              </a:rPr>
              <a:t>NUFED en Guatemala, </a:t>
            </a:r>
            <a:r>
              <a:rPr lang="es-GT" sz="2400" dirty="0">
                <a:latin typeface="Calibri" panose="020F0502020204030204" pitchFamily="34" charset="0"/>
              </a:rPr>
              <a:t>y como su propio fortalecimiento institucional. </a:t>
            </a:r>
          </a:p>
          <a:p>
            <a:pPr algn="just"/>
            <a:endParaRPr lang="es-GT" sz="2400" dirty="0">
              <a:latin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355"/>
            <a:ext cx="2674961" cy="20062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2" y="4588541"/>
            <a:ext cx="2589213" cy="194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89212" y="218670"/>
            <a:ext cx="8911687" cy="658780"/>
          </a:xfrm>
        </p:spPr>
        <p:txBody>
          <a:bodyPr>
            <a:noAutofit/>
          </a:bodyPr>
          <a:lstStyle/>
          <a:p>
            <a:r>
              <a:rPr lang="es-ES" b="1" dirty="0" smtClean="0">
                <a:latin typeface="Calibri" panose="020F0502020204030204" pitchFamily="34" charset="0"/>
              </a:rPr>
              <a:t>NUESTRA MISIÓN</a:t>
            </a:r>
            <a:r>
              <a:rPr lang="es-ES" dirty="0">
                <a:latin typeface="Calibri" panose="020F0502020204030204" pitchFamily="34" charset="0"/>
              </a:rPr>
              <a:t/>
            </a:r>
            <a:br>
              <a:rPr lang="es-ES" dirty="0">
                <a:latin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</a:rPr>
              <a:t> </a:t>
            </a:r>
            <a:br>
              <a:rPr lang="es-ES" dirty="0">
                <a:latin typeface="Calibri" panose="020F0502020204030204" pitchFamily="34" charset="0"/>
              </a:rPr>
            </a:br>
            <a:endParaRPr lang="es-GT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891098"/>
            <a:ext cx="9161510" cy="3085680"/>
          </a:xfrm>
        </p:spPr>
        <p:txBody>
          <a:bodyPr>
            <a:noAutofit/>
          </a:bodyPr>
          <a:lstStyle/>
          <a:p>
            <a:pPr algn="just"/>
            <a:r>
              <a:rPr lang="es-GT" sz="2800" dirty="0">
                <a:latin typeface="Calibri" panose="020F0502020204030204" pitchFamily="34" charset="0"/>
              </a:rPr>
              <a:t>Somos una organización no lucrativa, que apoyamos la formación integral de las personas y del desarrollo del medio en que viven, principalmente en los centros NUFED asociados, en beneficio de los jóvenes y familias, con excelencia, respeto, honestidad, prudencia y fe; y el involucramiento proactivo de las familias y demás actores locales. </a:t>
            </a:r>
          </a:p>
          <a:p>
            <a:pPr algn="just"/>
            <a:endParaRPr lang="es-GT" sz="2800" dirty="0">
              <a:latin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13" y="4148787"/>
            <a:ext cx="2697603" cy="22723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764" y="4148786"/>
            <a:ext cx="2816316" cy="22723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199" y="4162433"/>
            <a:ext cx="2984520" cy="223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1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63245"/>
          </a:xfrm>
        </p:spPr>
        <p:txBody>
          <a:bodyPr>
            <a:noAutofit/>
          </a:bodyPr>
          <a:lstStyle/>
          <a:p>
            <a:r>
              <a:rPr lang="es-ES" b="1" dirty="0" smtClean="0">
                <a:latin typeface="Calibri" panose="020F0502020204030204" pitchFamily="34" charset="0"/>
              </a:rPr>
              <a:t>NUESTRA VISIÓN</a:t>
            </a:r>
            <a:r>
              <a:rPr lang="es-ES" dirty="0">
                <a:latin typeface="Calibri" panose="020F0502020204030204" pitchFamily="34" charset="0"/>
              </a:rPr>
              <a:t/>
            </a:r>
            <a:br>
              <a:rPr lang="es-ES" dirty="0">
                <a:latin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</a:rPr>
              <a:t> </a:t>
            </a:r>
            <a:br>
              <a:rPr lang="es-ES" dirty="0">
                <a:latin typeface="Calibri" panose="020F0502020204030204" pitchFamily="34" charset="0"/>
              </a:rPr>
            </a:br>
            <a:endParaRPr lang="es-GT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1460310"/>
            <a:ext cx="9093272" cy="2756848"/>
          </a:xfrm>
        </p:spPr>
        <p:txBody>
          <a:bodyPr>
            <a:noAutofit/>
          </a:bodyPr>
          <a:lstStyle/>
          <a:p>
            <a:pPr algn="just"/>
            <a:r>
              <a:rPr lang="es-GT" sz="2800" dirty="0">
                <a:latin typeface="Calibri" panose="020F0502020204030204" pitchFamily="34" charset="0"/>
              </a:rPr>
              <a:t>ASONUFED será una institución más consolidada y comprometida, para tener mayor incidencia y credibilidad con los jóvenes, familias y comunidades beneficiarias, asumiendo con profesionalismo, proactividad y subsidiariedad,  los compromisos institucionales</a:t>
            </a:r>
            <a:r>
              <a:rPr lang="es-GT" sz="2800" dirty="0" smtClean="0">
                <a:latin typeface="Calibri" panose="020F0502020204030204" pitchFamily="34" charset="0"/>
              </a:rPr>
              <a:t>.</a:t>
            </a:r>
            <a:endParaRPr lang="es-GT" sz="2800" dirty="0">
              <a:latin typeface="Calibri" panose="020F0502020204030204" pitchFamily="34" charset="0"/>
            </a:endParaRPr>
          </a:p>
          <a:p>
            <a:pPr algn="just"/>
            <a:endParaRPr lang="es-GT" sz="2800" dirty="0">
              <a:latin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1"/>
          <a:stretch/>
        </p:blipFill>
        <p:spPr>
          <a:xfrm>
            <a:off x="3098042" y="3829295"/>
            <a:ext cx="3669076" cy="253114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118" y="3829295"/>
            <a:ext cx="4505934" cy="253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9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87682"/>
            <a:ext cx="8911687" cy="688931"/>
          </a:xfrm>
        </p:spPr>
        <p:txBody>
          <a:bodyPr>
            <a:noAutofit/>
          </a:bodyPr>
          <a:lstStyle/>
          <a:p>
            <a:r>
              <a:rPr lang="es-ES" sz="4000" b="1" dirty="0">
                <a:latin typeface="Calibri" panose="020F0502020204030204" pitchFamily="34" charset="0"/>
              </a:rPr>
              <a:t>OBJETIVO GENERAL</a:t>
            </a:r>
            <a:r>
              <a:rPr lang="es-ES" sz="4000" dirty="0">
                <a:latin typeface="Calibri" panose="020F0502020204030204" pitchFamily="34" charset="0"/>
              </a:rPr>
              <a:t/>
            </a:r>
            <a:br>
              <a:rPr lang="es-ES" sz="4000" dirty="0">
                <a:latin typeface="Calibri" panose="020F0502020204030204" pitchFamily="34" charset="0"/>
              </a:rPr>
            </a:br>
            <a:r>
              <a:rPr lang="es-ES" sz="4000" dirty="0">
                <a:latin typeface="Calibri" panose="020F0502020204030204" pitchFamily="34" charset="0"/>
              </a:rPr>
              <a:t> </a:t>
            </a:r>
            <a:br>
              <a:rPr lang="es-ES" sz="4000" dirty="0">
                <a:latin typeface="Calibri" panose="020F0502020204030204" pitchFamily="34" charset="0"/>
              </a:rPr>
            </a:br>
            <a:endParaRPr lang="es-GT" sz="4000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92925" y="937768"/>
            <a:ext cx="9089560" cy="5726078"/>
          </a:xfrm>
        </p:spPr>
        <p:txBody>
          <a:bodyPr>
            <a:noAutofit/>
          </a:bodyPr>
          <a:lstStyle/>
          <a:p>
            <a:pPr algn="just"/>
            <a:r>
              <a:rPr lang="es-GT" sz="3200" dirty="0">
                <a:latin typeface="Calibri" panose="020F0502020204030204" pitchFamily="34" charset="0"/>
              </a:rPr>
              <a:t>Promover la correcta aplicación del sistema pedagógico de la alternancia en función de: </a:t>
            </a:r>
            <a:endParaRPr lang="es-GT" sz="3200" dirty="0" smtClean="0"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GT" sz="3200" dirty="0" smtClean="0">
                <a:latin typeface="Calibri" panose="020F0502020204030204" pitchFamily="34" charset="0"/>
              </a:rPr>
              <a:t>Incrementar </a:t>
            </a:r>
            <a:r>
              <a:rPr lang="es-GT" sz="3200" dirty="0">
                <a:latin typeface="Calibri" panose="020F0502020204030204" pitchFamily="34" charset="0"/>
              </a:rPr>
              <a:t>la participación proactiva de las comunidades </a:t>
            </a:r>
            <a:r>
              <a:rPr lang="es-GT" sz="3200" dirty="0" smtClean="0">
                <a:latin typeface="Calibri" panose="020F0502020204030204" pitchFamily="34" charset="0"/>
              </a:rPr>
              <a:t>educativas</a:t>
            </a:r>
            <a:r>
              <a:rPr lang="es-GT" sz="3200" dirty="0">
                <a:latin typeface="Calibri" panose="020F0502020204030204" pitchFamily="34" charset="0"/>
              </a:rPr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GT" sz="3200" dirty="0" smtClean="0">
                <a:latin typeface="Calibri" panose="020F0502020204030204" pitchFamily="34" charset="0"/>
              </a:rPr>
              <a:t>Posibilitar </a:t>
            </a:r>
            <a:r>
              <a:rPr lang="es-GT" sz="3200" dirty="0">
                <a:latin typeface="Calibri" panose="020F0502020204030204" pitchFamily="34" charset="0"/>
              </a:rPr>
              <a:t>una mayor probabilidad de continuación de estudios superiores de los jóvenes y/o una buena inserción laboral (empleo o autoempleo) </a:t>
            </a:r>
            <a:endParaRPr lang="es-GT" sz="3200" dirty="0" smtClean="0"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GT" sz="3200" dirty="0" smtClean="0">
                <a:latin typeface="Calibri" panose="020F0502020204030204" pitchFamily="34" charset="0"/>
              </a:rPr>
              <a:t>Aumentar </a:t>
            </a:r>
            <a:r>
              <a:rPr lang="es-GT" sz="3200" dirty="0">
                <a:latin typeface="Calibri" panose="020F0502020204030204" pitchFamily="34" charset="0"/>
              </a:rPr>
              <a:t>la credibilidad de la Institución y por lo tanto de sus posibilidades de </a:t>
            </a:r>
            <a:r>
              <a:rPr lang="es-GT" sz="3200" dirty="0" smtClean="0">
                <a:latin typeface="Calibri" panose="020F0502020204030204" pitchFamily="34" charset="0"/>
              </a:rPr>
              <a:t>sostenibilidad.</a:t>
            </a:r>
            <a:endParaRPr lang="es-GT" sz="3200" dirty="0"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v"/>
            </a:pPr>
            <a:endParaRPr lang="es-GT" sz="3200" dirty="0" smtClean="0"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v"/>
            </a:pPr>
            <a:endParaRPr lang="es-GT" sz="3200" dirty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es-GT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0666"/>
          </a:xfrm>
        </p:spPr>
        <p:txBody>
          <a:bodyPr>
            <a:noAutofit/>
          </a:bodyPr>
          <a:lstStyle/>
          <a:p>
            <a:r>
              <a:rPr lang="es-ES" b="1" dirty="0">
                <a:latin typeface="Calibri" panose="020F0502020204030204" pitchFamily="34" charset="0"/>
              </a:rPr>
              <a:t>OBJETIVOS ESPECÍFICOS</a:t>
            </a:r>
            <a:r>
              <a:rPr lang="es-ES" dirty="0">
                <a:latin typeface="Calibri" panose="020F0502020204030204" pitchFamily="34" charset="0"/>
              </a:rPr>
              <a:t/>
            </a:r>
            <a:br>
              <a:rPr lang="es-ES" dirty="0">
                <a:latin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</a:rPr>
              <a:t> </a:t>
            </a:r>
            <a:br>
              <a:rPr lang="es-ES" dirty="0">
                <a:latin typeface="Calibri" panose="020F0502020204030204" pitchFamily="34" charset="0"/>
              </a:rPr>
            </a:br>
            <a:endParaRPr lang="es-GT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1" y="1337478"/>
            <a:ext cx="9134215" cy="5384042"/>
          </a:xfrm>
        </p:spPr>
        <p:txBody>
          <a:bodyPr>
            <a:noAutofit/>
          </a:bodyPr>
          <a:lstStyle/>
          <a:p>
            <a:pPr algn="just"/>
            <a:r>
              <a:rPr lang="es-ES" sz="2800" dirty="0" smtClean="0">
                <a:latin typeface="Calibri" panose="020F0502020204030204" pitchFamily="34" charset="0"/>
              </a:rPr>
              <a:t>O.E.1 Jóvenes </a:t>
            </a:r>
            <a:r>
              <a:rPr lang="es-ES" sz="2800" dirty="0">
                <a:latin typeface="Calibri" panose="020F0502020204030204" pitchFamily="34" charset="0"/>
              </a:rPr>
              <a:t>estudiantes de los centros </a:t>
            </a:r>
            <a:r>
              <a:rPr lang="es-ES" sz="2800" dirty="0" smtClean="0">
                <a:latin typeface="Calibri" panose="020F0502020204030204" pitchFamily="34" charset="0"/>
              </a:rPr>
              <a:t>NUFED </a:t>
            </a:r>
            <a:r>
              <a:rPr lang="es-GT" sz="2800" dirty="0" smtClean="0">
                <a:latin typeface="Calibri" panose="020F0502020204030204" pitchFamily="34" charset="0"/>
              </a:rPr>
              <a:t>Reciben </a:t>
            </a:r>
            <a:r>
              <a:rPr lang="es-GT" sz="2800" dirty="0">
                <a:latin typeface="Calibri" panose="020F0502020204030204" pitchFamily="34" charset="0"/>
              </a:rPr>
              <a:t>una formación apegada a la pedagogía de la alternancia, con lo cual </a:t>
            </a:r>
            <a:r>
              <a:rPr lang="es-GT" sz="2800" dirty="0" smtClean="0">
                <a:latin typeface="Calibri" panose="020F0502020204030204" pitchFamily="34" charset="0"/>
              </a:rPr>
              <a:t>pueden </a:t>
            </a:r>
            <a:r>
              <a:rPr lang="es-GT" sz="2800" dirty="0">
                <a:latin typeface="Calibri" panose="020F0502020204030204" pitchFamily="34" charset="0"/>
              </a:rPr>
              <a:t>garantizar una buena base académica para continuar estudios superiores y lograr una exitosa inserción laboral.</a:t>
            </a:r>
          </a:p>
          <a:p>
            <a:pPr algn="just"/>
            <a:r>
              <a:rPr lang="es-GT" sz="2800" dirty="0" smtClean="0">
                <a:latin typeface="Calibri" panose="020F0502020204030204" pitchFamily="34" charset="0"/>
              </a:rPr>
              <a:t>O.E.2 Los </a:t>
            </a:r>
            <a:r>
              <a:rPr lang="es-GT" sz="2800" dirty="0">
                <a:latin typeface="Calibri" panose="020F0502020204030204" pitchFamily="34" charset="0"/>
              </a:rPr>
              <a:t>padres de familia colaboran con la vinculación de los proyectos generados y ejecutados por sus hijos, con el entorno comunitario.</a:t>
            </a:r>
          </a:p>
          <a:p>
            <a:pPr algn="just"/>
            <a:r>
              <a:rPr lang="es-GT" sz="2800" dirty="0" smtClean="0">
                <a:latin typeface="Calibri" panose="020F0502020204030204" pitchFamily="34" charset="0"/>
              </a:rPr>
              <a:t>O.E.3 La </a:t>
            </a:r>
            <a:r>
              <a:rPr lang="es-GT" sz="2800" dirty="0">
                <a:latin typeface="Calibri" panose="020F0502020204030204" pitchFamily="34" charset="0"/>
              </a:rPr>
              <a:t>ASONUFED fortalece relaciones con organizaciones nacionales e internacionales (públicos/privados) en función de su fortalecimiento institucional y su auto sostenibilidad. </a:t>
            </a:r>
          </a:p>
          <a:p>
            <a:pPr marL="0" indent="0" algn="just">
              <a:buNone/>
            </a:pPr>
            <a:endParaRPr lang="es-GT" sz="2800" dirty="0">
              <a:latin typeface="Calibri" panose="020F0502020204030204" pitchFamily="34" charset="0"/>
            </a:endParaRPr>
          </a:p>
          <a:p>
            <a:pPr algn="just"/>
            <a:endParaRPr lang="es-GT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34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2592925" y="137502"/>
            <a:ext cx="8911687" cy="672427"/>
          </a:xfrm>
        </p:spPr>
        <p:txBody>
          <a:bodyPr/>
          <a:lstStyle/>
          <a:p>
            <a:pPr eaLnBrk="1" hangingPunct="1"/>
            <a:r>
              <a:rPr lang="es-ES" altLang="es-GT" b="1" dirty="0" smtClean="0">
                <a:latin typeface="Calibri" panose="020F0502020204030204" pitchFamily="34" charset="0"/>
              </a:rPr>
              <a:t>Expansión de la Asociación</a:t>
            </a:r>
            <a:endParaRPr lang="es-GT" altLang="es-GT" dirty="0" smtClean="0">
              <a:latin typeface="Calibri" panose="020F0502020204030204" pitchFamily="34" charset="0"/>
            </a:endParaRPr>
          </a:p>
        </p:txBody>
      </p:sp>
      <p:sp>
        <p:nvSpPr>
          <p:cNvPr id="12291" name="2 Marcador de contenido"/>
          <p:cNvSpPr>
            <a:spLocks noGrp="1"/>
          </p:cNvSpPr>
          <p:nvPr>
            <p:ph idx="1"/>
          </p:nvPr>
        </p:nvSpPr>
        <p:spPr>
          <a:xfrm>
            <a:off x="2592924" y="904450"/>
            <a:ext cx="8911687" cy="2262622"/>
          </a:xfrm>
        </p:spPr>
        <p:txBody>
          <a:bodyPr>
            <a:noAutofit/>
          </a:bodyPr>
          <a:lstStyle/>
          <a:p>
            <a:pPr algn="just" eaLnBrk="1" hangingPunct="1"/>
            <a:r>
              <a:rPr lang="es-ES" altLang="es-GT" sz="2800" dirty="0">
                <a:latin typeface="Calibri" panose="020F0502020204030204" pitchFamily="34" charset="0"/>
              </a:rPr>
              <a:t>La asamblea general está agrupada por </a:t>
            </a:r>
            <a:r>
              <a:rPr lang="es-ES" altLang="es-GT" sz="2800" dirty="0" smtClean="0">
                <a:latin typeface="Calibri" panose="020F0502020204030204" pitchFamily="34" charset="0"/>
              </a:rPr>
              <a:t>105 </a:t>
            </a:r>
            <a:r>
              <a:rPr lang="es-ES" altLang="es-GT" sz="2800" dirty="0">
                <a:latin typeface="Calibri" panose="020F0502020204030204" pitchFamily="34" charset="0"/>
              </a:rPr>
              <a:t>centros NUFED socios a la ASONUFED, beneficiando a familias y comunidades rurales del país. La asociación cuenta con </a:t>
            </a:r>
            <a:r>
              <a:rPr lang="es-ES" altLang="es-GT" sz="2800" dirty="0" smtClean="0">
                <a:latin typeface="Calibri" panose="020F0502020204030204" pitchFamily="34" charset="0"/>
              </a:rPr>
              <a:t>un Consejo de Administración quien </a:t>
            </a:r>
            <a:r>
              <a:rPr lang="es-ES" altLang="es-GT" sz="2800" dirty="0">
                <a:latin typeface="Calibri" panose="020F0502020204030204" pitchFamily="34" charset="0"/>
              </a:rPr>
              <a:t>representa </a:t>
            </a:r>
            <a:r>
              <a:rPr lang="es-ES" altLang="es-GT" sz="2800" dirty="0" smtClean="0">
                <a:latin typeface="Calibri" panose="020F0502020204030204" pitchFamily="34" charset="0"/>
              </a:rPr>
              <a:t>a la </a:t>
            </a:r>
            <a:r>
              <a:rPr lang="es-ES" altLang="es-GT" sz="2800" dirty="0">
                <a:latin typeface="Calibri" panose="020F0502020204030204" pitchFamily="34" charset="0"/>
              </a:rPr>
              <a:t>asamblea general. </a:t>
            </a:r>
          </a:p>
          <a:p>
            <a:pPr marL="0" indent="0" algn="just" eaLnBrk="1" hangingPunct="1">
              <a:buNone/>
            </a:pPr>
            <a:endParaRPr lang="es-ES" altLang="es-GT" sz="2800" dirty="0" smtClean="0">
              <a:latin typeface="Calibri" panose="020F0502020204030204" pitchFamily="34" charset="0"/>
            </a:endParaRPr>
          </a:p>
          <a:p>
            <a:pPr marL="0" indent="0" algn="just" eaLnBrk="1" hangingPunct="1">
              <a:buNone/>
            </a:pPr>
            <a:endParaRPr lang="es-ES" altLang="es-GT" sz="2800" dirty="0">
              <a:latin typeface="Calibri" panose="020F05020202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622" y="3363348"/>
            <a:ext cx="3513826" cy="263537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003" y="3359092"/>
            <a:ext cx="3519501" cy="263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9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RICARDO\Pictures\guate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2125" y="-26074"/>
            <a:ext cx="6467475" cy="6884074"/>
          </a:xfrm>
          <a:noFill/>
        </p:spPr>
      </p:pic>
      <p:sp>
        <p:nvSpPr>
          <p:cNvPr id="13315" name="1 Título"/>
          <p:cNvSpPr>
            <a:spLocks noGrp="1"/>
          </p:cNvSpPr>
          <p:nvPr>
            <p:ph type="title"/>
          </p:nvPr>
        </p:nvSpPr>
        <p:spPr>
          <a:xfrm>
            <a:off x="8249889" y="366786"/>
            <a:ext cx="3942112" cy="935387"/>
          </a:xfrm>
        </p:spPr>
        <p:txBody>
          <a:bodyPr anchor="ctr">
            <a:normAutofit/>
          </a:bodyPr>
          <a:lstStyle/>
          <a:p>
            <a:pPr algn="ctr"/>
            <a:r>
              <a:rPr lang="es-GT" altLang="es-GT" sz="2400" b="1" dirty="0"/>
              <a:t>Cobertura actual con los </a:t>
            </a:r>
            <a:r>
              <a:rPr lang="es-GT" altLang="es-GT" sz="2400" b="1" dirty="0" smtClean="0"/>
              <a:t>105 </a:t>
            </a:r>
            <a:r>
              <a:rPr lang="es-GT" altLang="es-GT" sz="2400" b="1" dirty="0"/>
              <a:t>centros NUFED socios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8249888" y="1709921"/>
            <a:ext cx="3942112" cy="45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>
                <a:solidFill>
                  <a:prstClr val="black"/>
                </a:solidFill>
              </a:rPr>
              <a:t>18 Nufed en Petén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>
                <a:solidFill>
                  <a:prstClr val="black"/>
                </a:solidFill>
              </a:rPr>
              <a:t>26 Nufed en Chiquimula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 smtClean="0">
                <a:solidFill>
                  <a:prstClr val="black"/>
                </a:solidFill>
              </a:rPr>
              <a:t>06 </a:t>
            </a:r>
            <a:r>
              <a:rPr lang="es-ES" sz="2000" kern="0" dirty="0">
                <a:solidFill>
                  <a:prstClr val="black"/>
                </a:solidFill>
              </a:rPr>
              <a:t>Nufed en Chimaltenango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>
                <a:solidFill>
                  <a:prstClr val="black"/>
                </a:solidFill>
              </a:rPr>
              <a:t>01 Nufed en Escuintla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>
                <a:solidFill>
                  <a:prstClr val="black"/>
                </a:solidFill>
              </a:rPr>
              <a:t>16 Nufed en Quiché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>
                <a:solidFill>
                  <a:prstClr val="black"/>
                </a:solidFill>
              </a:rPr>
              <a:t>17 Nufed en Totonicapán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>
                <a:solidFill>
                  <a:prstClr val="black"/>
                </a:solidFill>
              </a:rPr>
              <a:t>01 Nufed en Quetzaltenango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>
                <a:solidFill>
                  <a:prstClr val="black"/>
                </a:solidFill>
              </a:rPr>
              <a:t>03 Nufed en San Marcos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>
                <a:solidFill>
                  <a:prstClr val="black"/>
                </a:solidFill>
              </a:rPr>
              <a:t>02 Nufed en El Progreso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 smtClean="0">
                <a:solidFill>
                  <a:prstClr val="black"/>
                </a:solidFill>
              </a:rPr>
              <a:t>12 </a:t>
            </a:r>
            <a:r>
              <a:rPr lang="es-ES" sz="2000" kern="0" dirty="0">
                <a:solidFill>
                  <a:prstClr val="black"/>
                </a:solidFill>
              </a:rPr>
              <a:t>Nufed en Jutiapa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 smtClean="0">
                <a:solidFill>
                  <a:prstClr val="black"/>
                </a:solidFill>
              </a:rPr>
              <a:t>02 </a:t>
            </a:r>
            <a:r>
              <a:rPr lang="es-ES" sz="2000" kern="0" dirty="0">
                <a:solidFill>
                  <a:prstClr val="black"/>
                </a:solidFill>
              </a:rPr>
              <a:t>Nufed en </a:t>
            </a:r>
            <a:r>
              <a:rPr lang="es-ES" sz="2000" kern="0" dirty="0" smtClean="0">
                <a:solidFill>
                  <a:prstClr val="black"/>
                </a:solidFill>
              </a:rPr>
              <a:t>Jalapa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s-ES" sz="2000" kern="0" dirty="0" smtClean="0">
                <a:solidFill>
                  <a:prstClr val="black"/>
                </a:solidFill>
              </a:rPr>
              <a:t>01 Sacatepéquez </a:t>
            </a:r>
            <a:endParaRPr lang="es-ES" sz="2000" kern="0" dirty="0">
              <a:solidFill>
                <a:prstClr val="black"/>
              </a:solidFill>
            </a:endParaRPr>
          </a:p>
          <a:p>
            <a:pPr marL="342900" indent="-342900" algn="just">
              <a:spcBef>
                <a:spcPct val="20000"/>
              </a:spcBef>
              <a:defRPr/>
            </a:pPr>
            <a:endParaRPr lang="es-ES" sz="2000" kern="0" dirty="0">
              <a:solidFill>
                <a:prstClr val="black"/>
              </a:solidFill>
            </a:endParaRPr>
          </a:p>
          <a:p>
            <a:pPr marL="342900" indent="-342900" algn="just">
              <a:spcBef>
                <a:spcPct val="20000"/>
              </a:spcBef>
              <a:defRPr/>
            </a:pPr>
            <a:endParaRPr lang="es-GT" sz="2000" kern="0" dirty="0">
              <a:solidFill>
                <a:prstClr val="black"/>
              </a:solidFill>
            </a:endParaRPr>
          </a:p>
        </p:txBody>
      </p:sp>
      <p:sp>
        <p:nvSpPr>
          <p:cNvPr id="6" name="5 Estrella de 5 puntas"/>
          <p:cNvSpPr/>
          <p:nvPr/>
        </p:nvSpPr>
        <p:spPr>
          <a:xfrm>
            <a:off x="5232400" y="1484313"/>
            <a:ext cx="431800" cy="360362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7" name="6 Estrella de 5 puntas"/>
          <p:cNvSpPr/>
          <p:nvPr/>
        </p:nvSpPr>
        <p:spPr>
          <a:xfrm>
            <a:off x="6122447" y="4868863"/>
            <a:ext cx="431800" cy="360363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8" name="7 Estrella de 5 puntas"/>
          <p:cNvSpPr/>
          <p:nvPr/>
        </p:nvSpPr>
        <p:spPr>
          <a:xfrm>
            <a:off x="3576638" y="4984433"/>
            <a:ext cx="431800" cy="360363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9" name="8 Estrella de 5 puntas"/>
          <p:cNvSpPr/>
          <p:nvPr/>
        </p:nvSpPr>
        <p:spPr>
          <a:xfrm>
            <a:off x="3730689" y="5589589"/>
            <a:ext cx="431800" cy="360362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10" name="9 Estrella de 5 puntas"/>
          <p:cNvSpPr/>
          <p:nvPr/>
        </p:nvSpPr>
        <p:spPr>
          <a:xfrm>
            <a:off x="3510407" y="3860802"/>
            <a:ext cx="431800" cy="360362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11" name="10 Estrella de 5 puntas"/>
          <p:cNvSpPr/>
          <p:nvPr/>
        </p:nvSpPr>
        <p:spPr>
          <a:xfrm>
            <a:off x="2845881" y="4329907"/>
            <a:ext cx="431800" cy="358775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12" name="11 Estrella de 5 puntas"/>
          <p:cNvSpPr/>
          <p:nvPr/>
        </p:nvSpPr>
        <p:spPr>
          <a:xfrm>
            <a:off x="2543970" y="4624071"/>
            <a:ext cx="431800" cy="360362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14" name="13 Estrella de 5 puntas"/>
          <p:cNvSpPr/>
          <p:nvPr/>
        </p:nvSpPr>
        <p:spPr>
          <a:xfrm>
            <a:off x="4849591" y="4688682"/>
            <a:ext cx="431800" cy="360362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15" name="14 Estrella de 5 puntas"/>
          <p:cNvSpPr/>
          <p:nvPr/>
        </p:nvSpPr>
        <p:spPr>
          <a:xfrm>
            <a:off x="5232399" y="5049044"/>
            <a:ext cx="431800" cy="360363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16" name="15 Estrella de 5 puntas"/>
          <p:cNvSpPr/>
          <p:nvPr/>
        </p:nvSpPr>
        <p:spPr>
          <a:xfrm>
            <a:off x="3892454" y="5164614"/>
            <a:ext cx="431800" cy="360363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17" name="16 Estrella de 5 puntas"/>
          <p:cNvSpPr/>
          <p:nvPr/>
        </p:nvSpPr>
        <p:spPr>
          <a:xfrm>
            <a:off x="2112170" y="4328319"/>
            <a:ext cx="431800" cy="360363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18" name="13 Estrella de 5 puntas"/>
          <p:cNvSpPr/>
          <p:nvPr/>
        </p:nvSpPr>
        <p:spPr>
          <a:xfrm>
            <a:off x="5407786" y="5665281"/>
            <a:ext cx="431800" cy="358775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GT">
              <a:solidFill>
                <a:prstClr val="white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741836" y="135953"/>
            <a:ext cx="231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 smtClean="0"/>
              <a:t>GUATEMALA</a:t>
            </a:r>
            <a:endParaRPr lang="es-GT" sz="2800" b="1" dirty="0"/>
          </a:p>
        </p:txBody>
      </p:sp>
    </p:spTree>
    <p:extLst>
      <p:ext uri="{BB962C8B-B14F-4D97-AF65-F5344CB8AC3E}">
        <p14:creationId xmlns:p14="http://schemas.microsoft.com/office/powerpoint/2010/main" val="271740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2414015" y="724727"/>
            <a:ext cx="9509760" cy="777875"/>
          </a:xfrm>
        </p:spPr>
        <p:txBody>
          <a:bodyPr>
            <a:normAutofit fontScale="90000"/>
          </a:bodyPr>
          <a:lstStyle/>
          <a:p>
            <a:pPr algn="ctr"/>
            <a:r>
              <a:rPr lang="es-GT" altLang="es-GT" sz="4000" b="1" dirty="0" smtClean="0"/>
              <a:t>ASONUFED </a:t>
            </a:r>
            <a:r>
              <a:rPr lang="es-GT" altLang="es-GT" sz="4000" b="1" dirty="0"/>
              <a:t>tiene presencia en:</a:t>
            </a:r>
            <a:br>
              <a:rPr lang="es-GT" altLang="es-GT" sz="4000" b="1" dirty="0"/>
            </a:br>
            <a:endParaRPr lang="es-GT" altLang="es-GT" sz="4000" b="1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002156"/>
              </p:ext>
            </p:extLst>
          </p:nvPr>
        </p:nvGraphicFramePr>
        <p:xfrm>
          <a:off x="2414015" y="2420938"/>
          <a:ext cx="9509760" cy="198647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169920"/>
                <a:gridCol w="3169920"/>
                <a:gridCol w="3169920"/>
              </a:tblGrid>
              <a:tr h="1157828">
                <a:tc>
                  <a:txBody>
                    <a:bodyPr/>
                    <a:lstStyle/>
                    <a:p>
                      <a:pPr algn="ctr"/>
                      <a:r>
                        <a:rPr lang="es-GT" sz="2800" dirty="0" smtClean="0"/>
                        <a:t>Municipios</a:t>
                      </a:r>
                      <a:endParaRPr lang="es-G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800" dirty="0" smtClean="0"/>
                        <a:t>Departamentos</a:t>
                      </a:r>
                      <a:endParaRPr lang="es-G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800" dirty="0" smtClean="0"/>
                        <a:t>Comunidades</a:t>
                      </a:r>
                      <a:r>
                        <a:rPr lang="es-GT" sz="2800" baseline="0" dirty="0" smtClean="0"/>
                        <a:t> Rurales</a:t>
                      </a:r>
                      <a:endParaRPr lang="es-GT" sz="2800" dirty="0"/>
                    </a:p>
                  </a:txBody>
                  <a:tcPr anchor="ctr"/>
                </a:tc>
              </a:tr>
              <a:tr h="828642">
                <a:tc>
                  <a:txBody>
                    <a:bodyPr/>
                    <a:lstStyle/>
                    <a:p>
                      <a:pPr algn="ctr"/>
                      <a:r>
                        <a:rPr lang="es-GT" sz="3200" b="1" dirty="0" smtClean="0"/>
                        <a:t>42</a:t>
                      </a:r>
                      <a:endParaRPr lang="es-GT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3200" b="1" dirty="0" smtClean="0"/>
                        <a:t>12</a:t>
                      </a:r>
                      <a:endParaRPr lang="es-GT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3200" b="1" dirty="0" smtClean="0"/>
                        <a:t>105</a:t>
                      </a:r>
                      <a:endParaRPr lang="es-GT" sz="32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77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229255"/>
            <a:ext cx="8911687" cy="851399"/>
          </a:xfrm>
        </p:spPr>
        <p:txBody>
          <a:bodyPr/>
          <a:lstStyle/>
          <a:p>
            <a:r>
              <a:rPr lang="es-ES" b="1" dirty="0" smtClean="0"/>
              <a:t>NIVELES DE FORMACIÓN</a:t>
            </a:r>
            <a:endParaRPr lang="es-GT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1007918"/>
            <a:ext cx="8915400" cy="2753591"/>
          </a:xfrm>
        </p:spPr>
        <p:txBody>
          <a:bodyPr>
            <a:noAutofit/>
          </a:bodyPr>
          <a:lstStyle/>
          <a:p>
            <a:r>
              <a:rPr lang="es-GT" altLang="es-GT" sz="2000" dirty="0" smtClean="0">
                <a:latin typeface="Calibri" panose="020F0502020204030204" pitchFamily="34" charset="0"/>
              </a:rPr>
              <a:t>En Guatemala existen dos redes de alternancia: FUNDAP-ADECAGUA y ASONUFED</a:t>
            </a:r>
          </a:p>
          <a:p>
            <a:r>
              <a:rPr lang="es-GT" altLang="es-GT" sz="2000" dirty="0" smtClean="0">
                <a:latin typeface="Calibri" panose="020F0502020204030204" pitchFamily="34" charset="0"/>
              </a:rPr>
              <a:t>FUNDAP-ADECAGUA, cuenta con 32 escuelas por alternancia y ASONUFED con 105 escuelas. </a:t>
            </a:r>
          </a:p>
          <a:p>
            <a:r>
              <a:rPr lang="es-GT" altLang="es-GT" sz="2000" dirty="0" smtClean="0">
                <a:latin typeface="Calibri" panose="020F0502020204030204" pitchFamily="34" charset="0"/>
              </a:rPr>
              <a:t>El nivel de formación es secundaria, en dos ciclos: Básico y Diversificado</a:t>
            </a:r>
          </a:p>
          <a:p>
            <a:r>
              <a:rPr lang="es-GT" altLang="es-GT" sz="2000" dirty="0" smtClean="0">
                <a:latin typeface="Calibri" panose="020F0502020204030204" pitchFamily="34" charset="0"/>
              </a:rPr>
              <a:t>En el caso de los NUFED, solamente el primer ciclo: formación básica. </a:t>
            </a:r>
          </a:p>
          <a:p>
            <a:r>
              <a:rPr lang="es-GT" altLang="es-GT" sz="2000" b="1" u="sng" dirty="0" smtClean="0">
                <a:latin typeface="Calibri" panose="020F0502020204030204" pitchFamily="34" charset="0"/>
              </a:rPr>
              <a:t>Estudiantes en el año 2018:</a:t>
            </a:r>
          </a:p>
          <a:p>
            <a:pPr marL="0" indent="0">
              <a:buNone/>
            </a:pPr>
            <a:endParaRPr lang="es-GT" altLang="es-GT" sz="2000" dirty="0">
              <a:latin typeface="Calibri" panose="020F0502020204030204" pitchFamily="34" charset="0"/>
            </a:endParaRPr>
          </a:p>
          <a:p>
            <a:endParaRPr lang="es-GT" sz="2000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233259"/>
              </p:ext>
            </p:extLst>
          </p:nvPr>
        </p:nvGraphicFramePr>
        <p:xfrm>
          <a:off x="1799903" y="4616394"/>
          <a:ext cx="9704709" cy="1138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82546"/>
                <a:gridCol w="625949"/>
                <a:gridCol w="381474"/>
                <a:gridCol w="381474"/>
                <a:gridCol w="359654"/>
                <a:gridCol w="403294"/>
                <a:gridCol w="381474"/>
                <a:gridCol w="368718"/>
                <a:gridCol w="398477"/>
                <a:gridCol w="377227"/>
                <a:gridCol w="344226"/>
                <a:gridCol w="418722"/>
                <a:gridCol w="381474"/>
              </a:tblGrid>
              <a:tr h="569344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u="none" strike="noStrike" dirty="0">
                          <a:effectLst/>
                        </a:rPr>
                        <a:t>CANTIDAD DE ESTUDIANTES EN LOS CENTROS NUFED SOCIOS DE ASONUFED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873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1096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1969</a:t>
                      </a:r>
                      <a:endParaRPr lang="es-GT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734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971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1705</a:t>
                      </a:r>
                      <a:endParaRPr lang="es-GT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749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925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1674</a:t>
                      </a:r>
                      <a:endParaRPr lang="es-GT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2356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2992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5348</a:t>
                      </a:r>
                      <a:endParaRPr lang="es-GT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344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u="none" strike="noStrike" dirty="0">
                          <a:effectLst/>
                        </a:rPr>
                        <a:t>PORCENTAJES DE HOMBRES Y MUJERES ESTUDIANTES EN LOS CENTOS NUFED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44%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56%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GT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43%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57%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GT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45%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55%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GT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44%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56%</a:t>
                      </a:r>
                      <a:endParaRPr lang="es-G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GT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281102"/>
              </p:ext>
            </p:extLst>
          </p:nvPr>
        </p:nvGraphicFramePr>
        <p:xfrm>
          <a:off x="6673820" y="3822766"/>
          <a:ext cx="4827912" cy="790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9724"/>
                <a:gridCol w="379562"/>
                <a:gridCol w="388189"/>
                <a:gridCol w="362309"/>
                <a:gridCol w="396815"/>
                <a:gridCol w="379563"/>
                <a:gridCol w="370935"/>
                <a:gridCol w="405442"/>
                <a:gridCol w="374109"/>
                <a:gridCol w="336612"/>
                <a:gridCol w="422591"/>
                <a:gridCol w="382061"/>
              </a:tblGrid>
              <a:tr h="409575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s-GT" sz="1400" b="1" u="none" strike="noStrike" dirty="0">
                          <a:effectLst/>
                        </a:rPr>
                        <a:t>No. De alumnos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s-GT" sz="1400" b="1" u="none" strike="noStrike" dirty="0">
                          <a:effectLst/>
                        </a:rPr>
                        <a:t>Alumnos </a:t>
                      </a:r>
                      <a:r>
                        <a:rPr lang="es-GT" sz="1400" b="1" u="none" strike="noStrike" dirty="0" smtClean="0">
                          <a:effectLst/>
                        </a:rPr>
                        <a:t>2018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9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1° Año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2° Año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3° Año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F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M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T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F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M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T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F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M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T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F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M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T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711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780" y="460339"/>
            <a:ext cx="9062263" cy="1013621"/>
          </a:xfrm>
        </p:spPr>
        <p:txBody>
          <a:bodyPr>
            <a:noAutofit/>
          </a:bodyPr>
          <a:lstStyle/>
          <a:p>
            <a:r>
              <a:rPr lang="es-GT" sz="2700" b="1" dirty="0" smtClean="0"/>
              <a:t>ALGUNAS DE NUESTRAS ACCIONES INSTITUCIONALES EN APOYO A LOS CENTROS NUFED</a:t>
            </a:r>
            <a:r>
              <a:rPr lang="es-GT" sz="2700" dirty="0"/>
              <a:t/>
            </a:r>
            <a:br>
              <a:rPr lang="es-GT" sz="2700" dirty="0"/>
            </a:br>
            <a:r>
              <a:rPr lang="es-GT" sz="2700" dirty="0"/>
              <a:t> </a:t>
            </a:r>
            <a:br>
              <a:rPr lang="es-GT" sz="2700" dirty="0"/>
            </a:br>
            <a:endParaRPr lang="es-GT" sz="2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780" y="1618396"/>
            <a:ext cx="8915400" cy="5135695"/>
          </a:xfrm>
        </p:spPr>
        <p:txBody>
          <a:bodyPr>
            <a:noAutofit/>
          </a:bodyPr>
          <a:lstStyle/>
          <a:p>
            <a:pPr algn="just"/>
            <a:r>
              <a:rPr lang="es-GT" sz="2400" dirty="0"/>
              <a:t>Formación </a:t>
            </a:r>
            <a:r>
              <a:rPr lang="es-GT" sz="2400" dirty="0" smtClean="0"/>
              <a:t>Pedagógica </a:t>
            </a:r>
            <a:r>
              <a:rPr lang="es-GT" sz="2400" dirty="0"/>
              <a:t>sobre el sistema de alternancia a monitores (</a:t>
            </a:r>
            <a:r>
              <a:rPr lang="es-GT" sz="2400" dirty="0" smtClean="0"/>
              <a:t>Diplomados)</a:t>
            </a:r>
            <a:endParaRPr lang="es-GT" sz="2400" dirty="0"/>
          </a:p>
          <a:p>
            <a:pPr algn="just"/>
            <a:r>
              <a:rPr lang="es-GT" sz="2400" dirty="0"/>
              <a:t>Formación asociativa a padres de familia</a:t>
            </a:r>
          </a:p>
          <a:p>
            <a:pPr algn="just"/>
            <a:r>
              <a:rPr lang="es-GT" sz="2400" dirty="0"/>
              <a:t>Formación en </a:t>
            </a:r>
            <a:r>
              <a:rPr lang="es-GT" sz="2400" dirty="0" smtClean="0"/>
              <a:t>emprendimiento </a:t>
            </a:r>
            <a:r>
              <a:rPr lang="es-GT" sz="2400" dirty="0"/>
              <a:t>a Jóvenes y Docentes de los Centros NUFED.</a:t>
            </a:r>
          </a:p>
          <a:p>
            <a:pPr algn="just"/>
            <a:r>
              <a:rPr lang="es-GT" sz="2400" dirty="0"/>
              <a:t>Acompañamiento pedagógico  y </a:t>
            </a:r>
            <a:r>
              <a:rPr lang="es-GT" sz="2400" dirty="0" smtClean="0"/>
              <a:t>asociativo</a:t>
            </a:r>
            <a:endParaRPr lang="es-GT" sz="2400" dirty="0"/>
          </a:p>
          <a:p>
            <a:pPr algn="just"/>
            <a:r>
              <a:rPr lang="es-GT" sz="2400" dirty="0"/>
              <a:t>Encuentro e intercambio de experiencias con jóvenes, padres de familia, monitores de centros NUFED </a:t>
            </a:r>
            <a:r>
              <a:rPr lang="es-GT" sz="2400" dirty="0" smtClean="0"/>
              <a:t>y red de colaboradores. </a:t>
            </a:r>
            <a:endParaRPr lang="es-GT" sz="2400" dirty="0"/>
          </a:p>
          <a:p>
            <a:pPr algn="just"/>
            <a:r>
              <a:rPr lang="es-GT" sz="2400" dirty="0" smtClean="0"/>
              <a:t>Acompañamiento </a:t>
            </a:r>
            <a:r>
              <a:rPr lang="es-GT" sz="2400" dirty="0"/>
              <a:t>a los proyectos productivos, </a:t>
            </a:r>
            <a:r>
              <a:rPr lang="es-GT" sz="2400" dirty="0" smtClean="0"/>
              <a:t>profesionales y/o emprendimiento </a:t>
            </a:r>
            <a:r>
              <a:rPr lang="es-GT" sz="2400" dirty="0"/>
              <a:t>y de vida de los Jóvenes.</a:t>
            </a:r>
          </a:p>
          <a:p>
            <a:pPr marL="0" indent="0" algn="just">
              <a:buNone/>
            </a:pPr>
            <a:endParaRPr lang="es-GT" sz="2400" dirty="0"/>
          </a:p>
        </p:txBody>
      </p:sp>
    </p:spTree>
    <p:extLst>
      <p:ext uri="{BB962C8B-B14F-4D97-AF65-F5344CB8AC3E}">
        <p14:creationId xmlns:p14="http://schemas.microsoft.com/office/powerpoint/2010/main" val="222095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735" y="121367"/>
            <a:ext cx="3229972" cy="181174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96" y="2197289"/>
            <a:ext cx="2984310" cy="22382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737" y="4435522"/>
            <a:ext cx="3229970" cy="242247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98" y="4435522"/>
            <a:ext cx="3229971" cy="24224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737" y="2197289"/>
            <a:ext cx="3229970" cy="190386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96" y="2200378"/>
            <a:ext cx="3229971" cy="190077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97" y="112269"/>
            <a:ext cx="3229971" cy="181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2589211" y="191069"/>
            <a:ext cx="9257045" cy="6346209"/>
          </a:xfrm>
        </p:spPr>
        <p:txBody>
          <a:bodyPr>
            <a:noAutofit/>
          </a:bodyPr>
          <a:lstStyle/>
          <a:p>
            <a:pPr algn="just"/>
            <a:r>
              <a:rPr lang="es-GT" sz="2200" dirty="0" smtClean="0"/>
              <a:t>Formación </a:t>
            </a:r>
            <a:r>
              <a:rPr lang="es-GT" sz="2200" dirty="0"/>
              <a:t>para monitores sobre áreas básicas curriculares (Matemática, Lenguaje, Sociales y Ciencias Naturales)</a:t>
            </a:r>
          </a:p>
          <a:p>
            <a:pPr algn="just"/>
            <a:r>
              <a:rPr lang="es-GT" sz="2200" dirty="0" smtClean="0"/>
              <a:t>Formación continua del equipo </a:t>
            </a:r>
            <a:r>
              <a:rPr lang="es-GT" sz="2200" dirty="0"/>
              <a:t>pedagógico de ASONUFED</a:t>
            </a:r>
          </a:p>
          <a:p>
            <a:pPr algn="just"/>
            <a:r>
              <a:rPr lang="es-GT" sz="2200" dirty="0"/>
              <a:t>Formación a </a:t>
            </a:r>
            <a:r>
              <a:rPr lang="es-GT" sz="2200" dirty="0" smtClean="0"/>
              <a:t>las asociaciones locales, sobre liderazgo, </a:t>
            </a:r>
            <a:r>
              <a:rPr lang="es-GT" sz="2200" dirty="0"/>
              <a:t>organización comunitaria, implicación en la educación de sus hijos, desarrollo comunitario, etc.</a:t>
            </a:r>
          </a:p>
          <a:p>
            <a:pPr algn="just"/>
            <a:r>
              <a:rPr lang="es-GT" sz="2200" dirty="0" smtClean="0"/>
              <a:t>Monitoreo </a:t>
            </a:r>
            <a:r>
              <a:rPr lang="es-GT" sz="2200" dirty="0"/>
              <a:t>y evaluación de resultados. </a:t>
            </a:r>
            <a:endParaRPr lang="es-GT" sz="2200" dirty="0" smtClean="0"/>
          </a:p>
          <a:p>
            <a:pPr algn="just"/>
            <a:r>
              <a:rPr lang="es-GT" sz="2200" dirty="0" smtClean="0"/>
              <a:t>Coordinación interinstitucional con Ministerio de Educación, Universidad de San Carlos de Guatemala, UNESCO, </a:t>
            </a:r>
            <a:r>
              <a:rPr lang="es-GT" sz="2200" dirty="0" err="1" smtClean="0"/>
              <a:t>Swisscontact</a:t>
            </a:r>
            <a:r>
              <a:rPr lang="es-GT" sz="2200" dirty="0" smtClean="0"/>
              <a:t>, AIMFR, F ONDYLA, y otros. </a:t>
            </a:r>
            <a:endParaRPr lang="es-GT" sz="2200" dirty="0"/>
          </a:p>
          <a:p>
            <a:pPr algn="just"/>
            <a:endParaRPr lang="es-GT" sz="2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838" y="4286249"/>
            <a:ext cx="3536830" cy="198946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111" y="4286249"/>
            <a:ext cx="3513828" cy="19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5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6638" y="0"/>
            <a:ext cx="8911687" cy="612408"/>
          </a:xfrm>
        </p:spPr>
        <p:txBody>
          <a:bodyPr>
            <a:normAutofit fontScale="90000"/>
          </a:bodyPr>
          <a:lstStyle/>
          <a:p>
            <a:pPr lvl="0"/>
            <a:r>
              <a:rPr lang="es-ES" b="1" dirty="0" smtClean="0"/>
              <a:t>ALGUNOS LOGROS: </a:t>
            </a:r>
            <a:r>
              <a:rPr lang="es-GT" b="1" dirty="0"/>
              <a:t/>
            </a:r>
            <a:br>
              <a:rPr lang="es-GT" b="1" dirty="0"/>
            </a:br>
            <a:endParaRPr lang="es-GT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96638" y="612408"/>
            <a:ext cx="8915400" cy="5777345"/>
          </a:xfrm>
        </p:spPr>
        <p:txBody>
          <a:bodyPr>
            <a:noAutofit/>
          </a:bodyPr>
          <a:lstStyle/>
          <a:p>
            <a:pPr algn="just"/>
            <a:r>
              <a:rPr lang="es-GT" sz="1600" dirty="0" smtClean="0"/>
              <a:t>Firma de convenio Marco Interinstitucional entre Ministerio de Educación y AIMFR, sobre el sistema pedagógico de la alternancia en Guatemala. </a:t>
            </a:r>
          </a:p>
          <a:p>
            <a:pPr algn="just"/>
            <a:r>
              <a:rPr lang="es-GT" sz="1600" dirty="0" smtClean="0"/>
              <a:t>Firma de un oficio para las redes de alternancia, de respaldo de las acciones institucionales por el Ministro de educación.  </a:t>
            </a:r>
          </a:p>
          <a:p>
            <a:pPr algn="just"/>
            <a:r>
              <a:rPr lang="es-GT" sz="1600" dirty="0" smtClean="0"/>
              <a:t>Firma de convenio de Cooperación Interinstitucional entre el Ministerio de Educación, AIMFR, y F. ONDJYLA, sobre el uso de plataforma virtual DIGITAL GROW. (Virtual-Alternancia)</a:t>
            </a:r>
          </a:p>
          <a:p>
            <a:pPr algn="just"/>
            <a:r>
              <a:rPr lang="es-GT" sz="1600" dirty="0" smtClean="0"/>
              <a:t>Firma de Carta de Entendimiento entre la Escuela de Formación de Profesores de Enseñanza Media EFPEM, de la Universidad de San Carlos de Guatemala, AIMFR y F. ONDJYLA, en el marco de la utilización de la plataforma virtual DIGITAL GROW, en función de la mejora de los procesos de formación docente (Formación inicial de monitores) </a:t>
            </a:r>
          </a:p>
          <a:p>
            <a:pPr algn="just"/>
            <a:r>
              <a:rPr lang="es-GT" sz="1600" dirty="0" smtClean="0"/>
              <a:t>Creación del Centro de Investigación y Formación en Alternancia en Centro América </a:t>
            </a:r>
            <a:r>
              <a:rPr lang="es-GT" sz="1600" b="1" dirty="0" smtClean="0"/>
              <a:t>–CIFAC- </a:t>
            </a:r>
            <a:r>
              <a:rPr lang="es-GT" sz="1600" b="1" dirty="0" smtClean="0"/>
              <a:t> </a:t>
            </a:r>
            <a:r>
              <a:rPr lang="es-GT" sz="1600" smtClean="0"/>
              <a:t>y conformación </a:t>
            </a:r>
            <a:r>
              <a:rPr lang="es-GT" sz="1600" dirty="0" smtClean="0"/>
              <a:t>de un equipo pedagógico Nacional. </a:t>
            </a:r>
            <a:endParaRPr lang="es-GT" sz="1600" dirty="0" smtClean="0"/>
          </a:p>
          <a:p>
            <a:pPr algn="just"/>
            <a:r>
              <a:rPr lang="es-GT" sz="1600" dirty="0" smtClean="0"/>
              <a:t>Diplomado en Formación Básica en el Sistema Pedagógico de Alternancia, a monitores de los centros por alternancia, reconocido por la Universidad de San Carlos de Guatemala y le Ministerio de Educación. </a:t>
            </a:r>
          </a:p>
          <a:p>
            <a:pPr algn="just"/>
            <a:r>
              <a:rPr lang="es-GT" sz="1600" dirty="0" smtClean="0"/>
              <a:t>Diplomado en Investigación y Producción Didáctica en la Formación por Alternancia. </a:t>
            </a:r>
          </a:p>
          <a:p>
            <a:pPr algn="just"/>
            <a:r>
              <a:rPr lang="es-GT" sz="1600" dirty="0" smtClean="0"/>
              <a:t>Reconocimiento del Ministerio de Educación al sistema escolarizado, a los centros por alternancia NUFED. </a:t>
            </a:r>
            <a:endParaRPr lang="es-GT" sz="1600" dirty="0"/>
          </a:p>
        </p:txBody>
      </p:sp>
    </p:spTree>
    <p:extLst>
      <p:ext uri="{BB962C8B-B14F-4D97-AF65-F5344CB8AC3E}">
        <p14:creationId xmlns:p14="http://schemas.microsoft.com/office/powerpoint/2010/main" val="68625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481236"/>
            <a:ext cx="8229600" cy="719767"/>
          </a:xfrm>
        </p:spPr>
        <p:txBody>
          <a:bodyPr/>
          <a:lstStyle/>
          <a:p>
            <a:r>
              <a:rPr lang="es-GT" b="1" dirty="0" smtClean="0"/>
              <a:t>ALGUNOS DESAFÍOS Y SUEÑOS</a:t>
            </a:r>
            <a:endParaRPr lang="es-GT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81199" y="1201004"/>
            <a:ext cx="9714931" cy="5656996"/>
          </a:xfrm>
        </p:spPr>
        <p:txBody>
          <a:bodyPr>
            <a:normAutofit/>
          </a:bodyPr>
          <a:lstStyle/>
          <a:p>
            <a:pPr algn="just"/>
            <a:r>
              <a:rPr lang="es-GT" sz="2000" dirty="0"/>
              <a:t>Mejorar la aplicación de la pedagogía de la alternancia (formación de monitores en servicio)</a:t>
            </a:r>
          </a:p>
          <a:p>
            <a:pPr algn="just"/>
            <a:r>
              <a:rPr lang="es-GT" sz="2000" dirty="0"/>
              <a:t>Mayor grado de implicación de las familias en la educación de sus hijos (formación de las asociaciones locales)</a:t>
            </a:r>
          </a:p>
          <a:p>
            <a:pPr algn="just"/>
            <a:r>
              <a:rPr lang="es-GT" sz="2000" dirty="0"/>
              <a:t>Sostenibilidad de los proyectos de los jóvenes</a:t>
            </a:r>
          </a:p>
          <a:p>
            <a:pPr algn="just"/>
            <a:r>
              <a:rPr lang="es-GT" sz="2000" dirty="0"/>
              <a:t>Rol de las asociaciones locales </a:t>
            </a:r>
          </a:p>
          <a:p>
            <a:pPr algn="just"/>
            <a:r>
              <a:rPr lang="es-GT" sz="2000" dirty="0"/>
              <a:t>Fortalecer las sinergias a nivel local</a:t>
            </a:r>
          </a:p>
          <a:p>
            <a:pPr algn="just"/>
            <a:r>
              <a:rPr lang="es-GT" sz="2000" dirty="0"/>
              <a:t>Mejorar la formación integral de los jóvenes estudiantes (formación académica, formación técnica y humana) unido a un proyecto personal de vida. </a:t>
            </a:r>
          </a:p>
          <a:p>
            <a:pPr algn="just"/>
            <a:r>
              <a:rPr lang="es-GT" sz="2000" dirty="0"/>
              <a:t>Seguimiento y mejora de los procesos de acompañamientos pedagógicos.</a:t>
            </a:r>
          </a:p>
          <a:p>
            <a:pPr algn="just"/>
            <a:r>
              <a:rPr lang="es-GT" sz="2000" dirty="0"/>
              <a:t>Integración de nuevos actores locales, nacionales e internacionales.</a:t>
            </a:r>
          </a:p>
          <a:p>
            <a:pPr algn="just"/>
            <a:r>
              <a:rPr lang="es-GT" sz="2000" dirty="0"/>
              <a:t>Credibilidad del sistema de alternancia ante el </a:t>
            </a:r>
            <a:r>
              <a:rPr lang="es-GT" sz="2000" dirty="0" smtClean="0"/>
              <a:t>MINEDUC</a:t>
            </a:r>
          </a:p>
          <a:p>
            <a:pPr marL="0" indent="0" algn="just">
              <a:buNone/>
            </a:pPr>
            <a:endParaRPr lang="es-GT" sz="2000" dirty="0"/>
          </a:p>
          <a:p>
            <a:pPr algn="just"/>
            <a:endParaRPr lang="es-GT" sz="2000" dirty="0"/>
          </a:p>
          <a:p>
            <a:pPr algn="just"/>
            <a:endParaRPr lang="es-GT" sz="2000" dirty="0"/>
          </a:p>
          <a:p>
            <a:pPr algn="just"/>
            <a:endParaRPr lang="es-GT" sz="2000" dirty="0"/>
          </a:p>
        </p:txBody>
      </p:sp>
    </p:spTree>
    <p:extLst>
      <p:ext uri="{BB962C8B-B14F-4D97-AF65-F5344CB8AC3E}">
        <p14:creationId xmlns:p14="http://schemas.microsoft.com/office/powerpoint/2010/main" val="101974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24098" y="2920501"/>
            <a:ext cx="8911687" cy="841009"/>
          </a:xfrm>
        </p:spPr>
        <p:txBody>
          <a:bodyPr/>
          <a:lstStyle/>
          <a:p>
            <a:pPr algn="ctr"/>
            <a:r>
              <a:rPr lang="es-GT" b="1" dirty="0" smtClean="0"/>
              <a:t>Muchas gracias!!!</a:t>
            </a:r>
            <a:endParaRPr lang="es-GT" b="1" dirty="0"/>
          </a:p>
        </p:txBody>
      </p:sp>
    </p:spTree>
    <p:extLst>
      <p:ext uri="{BB962C8B-B14F-4D97-AF65-F5344CB8AC3E}">
        <p14:creationId xmlns:p14="http://schemas.microsoft.com/office/powerpoint/2010/main" val="3205614206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3337</TotalTime>
  <Words>1137</Words>
  <Application>Microsoft Office PowerPoint</Application>
  <PresentationFormat>Panorámica</PresentationFormat>
  <Paragraphs>126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Espiral</vt:lpstr>
      <vt:lpstr>Presentación de PowerPoint</vt:lpstr>
      <vt:lpstr>ANTECEDENTES DE ASONUFED   </vt:lpstr>
      <vt:lpstr>NUESTRA MISIÓN   </vt:lpstr>
      <vt:lpstr>NUESTRA VISIÓN   </vt:lpstr>
      <vt:lpstr>OBJETIVO GENERAL   </vt:lpstr>
      <vt:lpstr>OBJETIVOS ESPECÍFICOS   </vt:lpstr>
      <vt:lpstr>Expansión de la Asociación</vt:lpstr>
      <vt:lpstr>Cobertura actual con los 105 centros NUFED socios</vt:lpstr>
      <vt:lpstr>ASONUFED tiene presencia en: </vt:lpstr>
      <vt:lpstr>NIVELES DE FORMACIÓN</vt:lpstr>
      <vt:lpstr>ALGUNAS DE NUESTRAS ACCIONES INSTITUCIONALES EN APOYO A LOS CENTROS NUFED   </vt:lpstr>
      <vt:lpstr>Presentación de PowerPoint</vt:lpstr>
      <vt:lpstr>Presentación de PowerPoint</vt:lpstr>
      <vt:lpstr>ALGUNOS LOGROS:  </vt:lpstr>
      <vt:lpstr>ALGUNOS DESAFÍOS Y SUEÑOS</vt:lpstr>
      <vt:lpstr>Muchas gracias!!!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SP</dc:creator>
  <cp:lastModifiedBy>Venancio</cp:lastModifiedBy>
  <cp:revision>53</cp:revision>
  <dcterms:created xsi:type="dcterms:W3CDTF">2016-03-06T23:47:34Z</dcterms:created>
  <dcterms:modified xsi:type="dcterms:W3CDTF">2018-10-16T16:33:04Z</dcterms:modified>
</cp:coreProperties>
</file>